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
  </p:notesMasterIdLst>
  <p:sldIdLst>
    <p:sldId id="256" r:id="rId2"/>
    <p:sldId id="257" r:id="rId3"/>
    <p:sldId id="258" r:id="rId4"/>
    <p:sldId id="259" r:id="rId5"/>
  </p:sldIdLst>
  <p:sldSz cx="7559675" cy="1069181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68">
          <p15:clr>
            <a:srgbClr val="A4A3A4"/>
          </p15:clr>
        </p15:guide>
        <p15:guide id="2" pos="238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lavika Narayan" initials="MN" lastIdx="1" clrIdx="0">
    <p:extLst>
      <p:ext uri="{19B8F6BF-5375-455C-9EA6-DF929625EA0E}">
        <p15:presenceInfo xmlns:p15="http://schemas.microsoft.com/office/powerpoint/2012/main" userId="9f79993704db1d4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1392" y="-1548"/>
      </p:cViewPr>
      <p:guideLst>
        <p:guide orient="horz" pos="3368"/>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vibhawariverma\Desktop\Capstone%20(IGSSS)\DW%20Study_FINAL%202\Annexures\Quanti%20tables_final.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a:t>Type of</a:t>
            </a:r>
            <a:r>
              <a:rPr lang="en-US" baseline="0" dirty="0"/>
              <a:t> </a:t>
            </a:r>
            <a:r>
              <a:rPr lang="en-US" baseline="0" dirty="0" err="1"/>
              <a:t>Accomodation</a:t>
            </a:r>
            <a:r>
              <a:rPr lang="en-US" baseline="0" dirty="0"/>
              <a:t> for Domestic Workers (Delhi NCR)</a:t>
            </a:r>
          </a:p>
          <a:p>
            <a:pPr>
              <a:defRPr/>
            </a:pPr>
            <a:r>
              <a:rPr lang="en-US" sz="1400" b="0" i="1" baseline="0" dirty="0"/>
              <a:t>Source: IGSSS, 2020</a:t>
            </a:r>
            <a:endParaRPr lang="en-US" sz="1400" b="0" i="1" dirty="0"/>
          </a:p>
        </c:rich>
      </c:tx>
      <c:layout>
        <c:manualLayout>
          <c:xMode val="edge"/>
          <c:yMode val="edge"/>
          <c:x val="0.12192904656319288"/>
          <c:y val="4.2444821731748728E-3"/>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Sheet10!$G$42</c:f>
              <c:strCache>
                <c:ptCount val="1"/>
                <c:pt idx="0">
                  <c:v>Delhi &amp; NCR</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823-492E-8A31-C071D48FF944}"/>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823-492E-8A31-C071D48FF944}"/>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3823-492E-8A31-C071D48FF944}"/>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3823-492E-8A31-C071D48FF944}"/>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3823-492E-8A31-C071D48FF944}"/>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3823-492E-8A31-C071D48FF944}"/>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3823-492E-8A31-C071D48FF944}"/>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3823-492E-8A31-C071D48FF944}"/>
              </c:ext>
            </c:extLst>
          </c:dPt>
          <c:dPt>
            <c:idx val="8"/>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1-3823-492E-8A31-C071D48FF944}"/>
              </c:ext>
            </c:extLst>
          </c:dPt>
          <c:dPt>
            <c:idx val="9"/>
            <c:bubble3D val="0"/>
            <c:spPr>
              <a:solidFill>
                <a:schemeClr val="accent4">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3-3823-492E-8A31-C071D48FF94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Sheet10!$F$43:$F$52</c:f>
              <c:strCache>
                <c:ptCount val="10"/>
                <c:pt idx="1">
                  <c:v>Have own accommodation in a society/ colony                  </c:v>
                </c:pt>
                <c:pt idx="2">
                  <c:v>In rented accommodation in a society/ colony                 </c:v>
                </c:pt>
                <c:pt idx="3">
                  <c:v>In own Jhuggi made on public/govt. land                      </c:v>
                </c:pt>
                <c:pt idx="4">
                  <c:v>In rented accommodation in Jhuggi made on public/ govt. land </c:v>
                </c:pt>
                <c:pt idx="5">
                  <c:v>With relatives                                               </c:v>
                </c:pt>
                <c:pt idx="6">
                  <c:v>Homeless shelter                                             </c:v>
                </c:pt>
                <c:pt idx="7">
                  <c:v>Rented house                                                   </c:v>
                </c:pt>
                <c:pt idx="8">
                  <c:v>In accommodation provided by employer                        </c:v>
                </c:pt>
                <c:pt idx="9">
                  <c:v>Not mentioned</c:v>
                </c:pt>
              </c:strCache>
            </c:strRef>
          </c:cat>
          <c:val>
            <c:numRef>
              <c:f>Sheet10!$G$43:$G$52</c:f>
              <c:numCache>
                <c:formatCode>General</c:formatCode>
                <c:ptCount val="10"/>
                <c:pt idx="1">
                  <c:v>6</c:v>
                </c:pt>
                <c:pt idx="2">
                  <c:v>42</c:v>
                </c:pt>
                <c:pt idx="3">
                  <c:v>11</c:v>
                </c:pt>
                <c:pt idx="4">
                  <c:v>38</c:v>
                </c:pt>
                <c:pt idx="8">
                  <c:v>2</c:v>
                </c:pt>
              </c:numCache>
            </c:numRef>
          </c:val>
          <c:extLst>
            <c:ext xmlns:c16="http://schemas.microsoft.com/office/drawing/2014/chart" uri="{C3380CC4-5D6E-409C-BE32-E72D297353CC}">
              <c16:uniqueId val="{00000014-3823-492E-8A31-C071D48FF94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3709690406723773"/>
          <c:y val="0.28576343660150677"/>
          <c:w val="0.34072567696910938"/>
          <c:h val="0.65249615484942447"/>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6fb47173ab_0_10: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6fb47173a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6fb47173ab_0_30: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6fb47173ab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6fb47173ab_0_49: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6fb47173ab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12" y="1547778"/>
            <a:ext cx="7044600" cy="426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7705" y="5891409"/>
            <a:ext cx="7044600" cy="1647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05" y="4471058"/>
            <a:ext cx="7044600" cy="1749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05" y="2395696"/>
            <a:ext cx="7044600" cy="7101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05" y="2395696"/>
            <a:ext cx="3306900" cy="7101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3995291" y="2395696"/>
            <a:ext cx="3306900" cy="7101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05" y="1154948"/>
            <a:ext cx="2321700" cy="15708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05" y="2888617"/>
            <a:ext cx="2321700" cy="6609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325" y="935745"/>
            <a:ext cx="5264700" cy="8503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08" y="2563450"/>
            <a:ext cx="3344400" cy="3081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08" y="5826865"/>
            <a:ext cx="3344400" cy="2567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3839" y="1505164"/>
            <a:ext cx="3172200" cy="76812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05" y="8794266"/>
            <a:ext cx="4959600" cy="12579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05" y="2299346"/>
            <a:ext cx="7044600" cy="4081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05" y="6552657"/>
            <a:ext cx="7044600" cy="27039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05" y="925091"/>
            <a:ext cx="7044600" cy="1190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05" y="2395696"/>
            <a:ext cx="7044600" cy="7101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4447325" y="730300"/>
            <a:ext cx="3112800" cy="368700"/>
          </a:xfrm>
          <a:prstGeom prst="rect">
            <a:avLst/>
          </a:prstGeom>
          <a:solidFill>
            <a:srgbClr val="666666"/>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rgbClr val="FFFFFF"/>
                </a:solidFill>
              </a:rPr>
              <a:t>FACTSHEET</a:t>
            </a:r>
            <a:endParaRPr dirty="0">
              <a:solidFill>
                <a:srgbClr val="FFFFFF"/>
              </a:solidFill>
            </a:endParaRPr>
          </a:p>
        </p:txBody>
      </p:sp>
      <p:sp>
        <p:nvSpPr>
          <p:cNvPr id="55" name="Google Shape;55;p13"/>
          <p:cNvSpPr txBox="1"/>
          <p:nvPr/>
        </p:nvSpPr>
        <p:spPr>
          <a:xfrm>
            <a:off x="2880350" y="1352475"/>
            <a:ext cx="4541425" cy="1590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IN" sz="3000" b="1" dirty="0"/>
              <a:t>LIVELIHOODS: DOMESTIC WORKERS </a:t>
            </a:r>
            <a:endParaRPr sz="3000" b="1" dirty="0"/>
          </a:p>
        </p:txBody>
      </p:sp>
      <p:sp>
        <p:nvSpPr>
          <p:cNvPr id="57" name="Google Shape;57;p13"/>
          <p:cNvSpPr/>
          <p:nvPr/>
        </p:nvSpPr>
        <p:spPr>
          <a:xfrm>
            <a:off x="460850" y="391700"/>
            <a:ext cx="2419500" cy="2422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Placeholder for logo</a:t>
            </a:r>
            <a:endParaRPr/>
          </a:p>
        </p:txBody>
      </p:sp>
      <p:sp>
        <p:nvSpPr>
          <p:cNvPr id="58" name="Google Shape;58;p13"/>
          <p:cNvSpPr txBox="1"/>
          <p:nvPr/>
        </p:nvSpPr>
        <p:spPr>
          <a:xfrm>
            <a:off x="3485940" y="7140372"/>
            <a:ext cx="3634310" cy="337028"/>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100" i="1" dirty="0"/>
              <a:t>Photo credits: International Labour Organisation </a:t>
            </a:r>
            <a:endParaRPr sz="1100" i="1" dirty="0"/>
          </a:p>
        </p:txBody>
      </p:sp>
      <p:sp>
        <p:nvSpPr>
          <p:cNvPr id="59" name="Google Shape;59;p13"/>
          <p:cNvSpPr txBox="1"/>
          <p:nvPr/>
        </p:nvSpPr>
        <p:spPr>
          <a:xfrm>
            <a:off x="460850" y="7639981"/>
            <a:ext cx="6705600" cy="1815375"/>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IN" sz="1200" b="1" i="1" dirty="0"/>
              <a:t>Domestic work is one of the fastest growing sectors of urban employment for women. They are extremely low paid informal workers and face many deficits in pursuing a dignified life in the city of Delhi. Recognition of their contribution and needs in the next Delhi Master Plan would involve reimagining the city from the perspective of making all urban facilities more inclusive and improving equitable access to public services. Domestic workers of Delhi demand right to decent housing, quality access of basic services, provision of public child care services, affordable and quality public transport and workplaces that treat them with dignity and respect. </a:t>
            </a:r>
            <a:endParaRPr sz="1200" b="1" i="1" dirty="0"/>
          </a:p>
        </p:txBody>
      </p:sp>
      <p:cxnSp>
        <p:nvCxnSpPr>
          <p:cNvPr id="60" name="Google Shape;60;p13"/>
          <p:cNvCxnSpPr/>
          <p:nvPr/>
        </p:nvCxnSpPr>
        <p:spPr>
          <a:xfrm>
            <a:off x="460850" y="9467785"/>
            <a:ext cx="6659400" cy="0"/>
          </a:xfrm>
          <a:prstGeom prst="straightConnector1">
            <a:avLst/>
          </a:prstGeom>
          <a:noFill/>
          <a:ln w="9525" cap="flat" cmpd="sng">
            <a:solidFill>
              <a:schemeClr val="dk2"/>
            </a:solidFill>
            <a:prstDash val="solid"/>
            <a:round/>
            <a:headEnd type="none" w="med" len="med"/>
            <a:tailEnd type="none" w="med" len="med"/>
          </a:ln>
        </p:spPr>
      </p:cxnSp>
      <p:sp>
        <p:nvSpPr>
          <p:cNvPr id="61" name="Google Shape;61;p13"/>
          <p:cNvSpPr txBox="1"/>
          <p:nvPr/>
        </p:nvSpPr>
        <p:spPr>
          <a:xfrm>
            <a:off x="446825" y="9571927"/>
            <a:ext cx="6705600" cy="979249"/>
          </a:xfrm>
          <a:prstGeom prst="rect">
            <a:avLst/>
          </a:prstGeom>
          <a:noFill/>
          <a:ln>
            <a:noFill/>
          </a:ln>
        </p:spPr>
        <p:txBody>
          <a:bodyPr spcFirstLastPara="1" wrap="square" lIns="91425" tIns="91425" rIns="91425" bIns="91425" anchor="t" anchorCtr="0">
            <a:noAutofit/>
          </a:bodyPr>
          <a:lstStyle/>
          <a:p>
            <a:pPr lvl="0"/>
            <a:r>
              <a:rPr lang="en-US" sz="1200" dirty="0"/>
              <a:t>Main </a:t>
            </a:r>
            <a:r>
              <a:rPr lang="en-US" sz="1200" dirty="0" err="1"/>
              <a:t>Bhi</a:t>
            </a:r>
            <a:r>
              <a:rPr lang="en-US" sz="1200" dirty="0"/>
              <a:t> </a:t>
            </a:r>
            <a:r>
              <a:rPr lang="en-US" sz="1200" dirty="0" err="1"/>
              <a:t>Dilli</a:t>
            </a:r>
            <a:r>
              <a:rPr lang="en-US" sz="1200" dirty="0"/>
              <a:t> is a people’s campaign aiming to envision and enable a more inclusive city. It is a collective of civil society organizations, activists, researchers, and others who work on diverse issues of housing, livelihood, gender and other rights.</a:t>
            </a:r>
          </a:p>
        </p:txBody>
      </p:sp>
      <p:pic>
        <p:nvPicPr>
          <p:cNvPr id="3" name="Picture 2">
            <a:extLst>
              <a:ext uri="{FF2B5EF4-FFF2-40B4-BE49-F238E27FC236}">
                <a16:creationId xmlns:a16="http://schemas.microsoft.com/office/drawing/2014/main" id="{CB0B8CCA-4CD3-45A6-8159-B3EBF6BF806A}"/>
              </a:ext>
            </a:extLst>
          </p:cNvPr>
          <p:cNvPicPr>
            <a:picLocks noChangeAspect="1"/>
          </p:cNvPicPr>
          <p:nvPr/>
        </p:nvPicPr>
        <p:blipFill>
          <a:blip r:embed="rId3"/>
          <a:stretch>
            <a:fillRect/>
          </a:stretch>
        </p:blipFill>
        <p:spPr>
          <a:xfrm>
            <a:off x="427124" y="391700"/>
            <a:ext cx="2550775" cy="2550775"/>
          </a:xfrm>
          <a:prstGeom prst="rect">
            <a:avLst/>
          </a:prstGeom>
        </p:spPr>
      </p:pic>
      <p:sp>
        <p:nvSpPr>
          <p:cNvPr id="2" name="Rectangle 1">
            <a:extLst>
              <a:ext uri="{FF2B5EF4-FFF2-40B4-BE49-F238E27FC236}">
                <a16:creationId xmlns:a16="http://schemas.microsoft.com/office/drawing/2014/main" id="{6BA64E1C-0AAB-43A9-B6E0-D5BFE999D59C}"/>
              </a:ext>
            </a:extLst>
          </p:cNvPr>
          <p:cNvSpPr/>
          <p:nvPr/>
        </p:nvSpPr>
        <p:spPr>
          <a:xfrm>
            <a:off x="573438" y="3401287"/>
            <a:ext cx="6369804" cy="36349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a:extLst>
              <a:ext uri="{FF2B5EF4-FFF2-40B4-BE49-F238E27FC236}">
                <a16:creationId xmlns:a16="http://schemas.microsoft.com/office/drawing/2014/main" id="{9F706F62-472F-4C5E-B54D-7A75A57FAFD2}"/>
              </a:ext>
            </a:extLst>
          </p:cNvPr>
          <p:cNvSpPr txBox="1"/>
          <p:nvPr/>
        </p:nvSpPr>
        <p:spPr>
          <a:xfrm>
            <a:off x="1733507" y="5007352"/>
            <a:ext cx="3814886" cy="338554"/>
          </a:xfrm>
          <a:prstGeom prst="rect">
            <a:avLst/>
          </a:prstGeom>
          <a:noFill/>
        </p:spPr>
        <p:txBody>
          <a:bodyPr wrap="square" rtlCol="0">
            <a:spAutoFit/>
          </a:bodyPr>
          <a:lstStyle/>
          <a:p>
            <a:pPr algn="ctr"/>
            <a:r>
              <a:rPr lang="en-US" sz="1600" b="1" dirty="0"/>
              <a:t>PLACEHOLDER FOR IMAGE </a:t>
            </a:r>
            <a:endParaRPr lang="en-IN" sz="16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p:nvPr/>
        </p:nvSpPr>
        <p:spPr>
          <a:xfrm>
            <a:off x="460925" y="438075"/>
            <a:ext cx="67056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t>DOMESTIC WORKERS IN THE CITY</a:t>
            </a:r>
            <a:endParaRPr sz="1800" b="1" dirty="0"/>
          </a:p>
        </p:txBody>
      </p:sp>
      <p:sp>
        <p:nvSpPr>
          <p:cNvPr id="68" name="Google Shape;68;p14"/>
          <p:cNvSpPr txBox="1"/>
          <p:nvPr/>
        </p:nvSpPr>
        <p:spPr>
          <a:xfrm>
            <a:off x="406260" y="906281"/>
            <a:ext cx="6705600" cy="13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sz="1200" dirty="0"/>
              <a:t>There are an estimated 5 lakh domestic workers in Delhi (ILO, 2017). According to recent NSSO data, it constitutes a significant share of 13% of female employment in the city. This fast-growing sector attracts a large number of migrant workers due to ease on entry, low skill requirement and flexibility. While the majority are part-time or ‘live-out’ domestic workers, Delhi also has substantial numbers of full-time or ‘live-in’ workers. Studies have shown that domestic workers in Delhi typically earn around Rs. 9000 per month for 40 hour weeks which are far below what they estimate to be needed for basic survival (WIEGO forthcoming). They also face multiple forms of caste-based and religious discrimination. </a:t>
            </a:r>
          </a:p>
          <a:p>
            <a:pPr marL="0" lvl="0" indent="0" algn="l" rtl="0">
              <a:spcBef>
                <a:spcPts val="0"/>
              </a:spcBef>
              <a:spcAft>
                <a:spcPts val="0"/>
              </a:spcAft>
              <a:buNone/>
            </a:pPr>
            <a:endParaRPr lang="en-IN" sz="1200" dirty="0"/>
          </a:p>
          <a:p>
            <a:pPr marL="0" lvl="0" indent="0" algn="l" rtl="0">
              <a:spcBef>
                <a:spcPts val="0"/>
              </a:spcBef>
              <a:spcAft>
                <a:spcPts val="0"/>
              </a:spcAft>
              <a:buNone/>
            </a:pPr>
            <a:endParaRPr lang="en-IN" sz="1200" dirty="0"/>
          </a:p>
          <a:p>
            <a:pPr marL="0" lvl="0" indent="0" algn="l" rtl="0">
              <a:spcBef>
                <a:spcPts val="0"/>
              </a:spcBef>
              <a:spcAft>
                <a:spcPts val="0"/>
              </a:spcAft>
              <a:buNone/>
            </a:pPr>
            <a:endParaRPr lang="en-IN" sz="1200" dirty="0"/>
          </a:p>
          <a:p>
            <a:pPr marL="0" lvl="0" indent="0" algn="l" rtl="0">
              <a:spcBef>
                <a:spcPts val="0"/>
              </a:spcBef>
              <a:spcAft>
                <a:spcPts val="0"/>
              </a:spcAft>
              <a:buNone/>
            </a:pPr>
            <a:endParaRPr lang="en-IN" sz="1200" dirty="0"/>
          </a:p>
          <a:p>
            <a:pPr marL="0" lvl="0" indent="0" algn="l" rtl="0">
              <a:spcBef>
                <a:spcPts val="0"/>
              </a:spcBef>
              <a:spcAft>
                <a:spcPts val="0"/>
              </a:spcAft>
              <a:buNone/>
            </a:pPr>
            <a:endParaRPr lang="en-IN" sz="1200" dirty="0"/>
          </a:p>
          <a:p>
            <a:pPr marL="0" lvl="0" indent="0" algn="l" rtl="0">
              <a:spcBef>
                <a:spcPts val="0"/>
              </a:spcBef>
              <a:spcAft>
                <a:spcPts val="0"/>
              </a:spcAft>
              <a:buNone/>
            </a:pPr>
            <a:endParaRPr sz="1200" dirty="0"/>
          </a:p>
        </p:txBody>
      </p:sp>
      <p:sp>
        <p:nvSpPr>
          <p:cNvPr id="69" name="Google Shape;69;p14"/>
          <p:cNvSpPr/>
          <p:nvPr/>
        </p:nvSpPr>
        <p:spPr>
          <a:xfrm>
            <a:off x="2088453" y="8267230"/>
            <a:ext cx="1489286" cy="1318107"/>
          </a:xfrm>
          <a:prstGeom prst="rect">
            <a:avLst/>
          </a:prstGeom>
          <a:solidFill>
            <a:srgbClr val="0097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bg1"/>
                </a:solidFill>
              </a:rPr>
              <a:t>Provide cooking, cleaning and other services to many households </a:t>
            </a:r>
            <a:endParaRPr sz="1200" dirty="0">
              <a:solidFill>
                <a:schemeClr val="bg1"/>
              </a:solidFill>
            </a:endParaRPr>
          </a:p>
        </p:txBody>
      </p:sp>
      <p:sp>
        <p:nvSpPr>
          <p:cNvPr id="70" name="Google Shape;70;p14"/>
          <p:cNvSpPr/>
          <p:nvPr/>
        </p:nvSpPr>
        <p:spPr>
          <a:xfrm>
            <a:off x="3756901" y="8262937"/>
            <a:ext cx="1489286" cy="1322401"/>
          </a:xfrm>
          <a:prstGeom prst="rect">
            <a:avLst/>
          </a:prstGeom>
          <a:solidFill>
            <a:srgbClr val="0097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bg1"/>
                </a:solidFill>
              </a:rPr>
              <a:t>Provide care services to children, elderly and persons with illnesses </a:t>
            </a:r>
            <a:endParaRPr sz="1200" dirty="0">
              <a:solidFill>
                <a:schemeClr val="bg1"/>
              </a:solidFill>
            </a:endParaRPr>
          </a:p>
        </p:txBody>
      </p:sp>
      <p:sp>
        <p:nvSpPr>
          <p:cNvPr id="71" name="Google Shape;71;p14"/>
          <p:cNvSpPr/>
          <p:nvPr/>
        </p:nvSpPr>
        <p:spPr>
          <a:xfrm>
            <a:off x="5432941" y="8262937"/>
            <a:ext cx="1613240" cy="1322400"/>
          </a:xfrm>
          <a:prstGeom prst="rect">
            <a:avLst/>
          </a:prstGeom>
          <a:solidFill>
            <a:srgbClr val="0097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dirty="0">
                <a:solidFill>
                  <a:schemeClr val="bg1"/>
                </a:solidFill>
              </a:rPr>
              <a:t>Positively enable employers to spend time in their paid work and leisure activities </a:t>
            </a:r>
            <a:endParaRPr sz="1200" dirty="0">
              <a:solidFill>
                <a:schemeClr val="bg1"/>
              </a:solidFill>
            </a:endParaRPr>
          </a:p>
        </p:txBody>
      </p:sp>
      <p:sp>
        <p:nvSpPr>
          <p:cNvPr id="72" name="Google Shape;72;p14"/>
          <p:cNvSpPr/>
          <p:nvPr/>
        </p:nvSpPr>
        <p:spPr>
          <a:xfrm>
            <a:off x="513494" y="8267231"/>
            <a:ext cx="1390121" cy="1318106"/>
          </a:xfrm>
          <a:prstGeom prst="rect">
            <a:avLst/>
          </a:prstGeom>
          <a:solidFill>
            <a:srgbClr val="0097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dirty="0">
                <a:solidFill>
                  <a:schemeClr val="bg1"/>
                </a:solidFill>
              </a:rPr>
              <a:t>Important livelihood source for the urban poor women &amp; migrants </a:t>
            </a:r>
            <a:endParaRPr sz="1200" dirty="0">
              <a:solidFill>
                <a:schemeClr val="bg1"/>
              </a:solidFill>
            </a:endParaRPr>
          </a:p>
        </p:txBody>
      </p:sp>
      <p:sp>
        <p:nvSpPr>
          <p:cNvPr id="75" name="Google Shape;75;p14"/>
          <p:cNvSpPr txBox="1"/>
          <p:nvPr/>
        </p:nvSpPr>
        <p:spPr>
          <a:xfrm>
            <a:off x="427200" y="7652843"/>
            <a:ext cx="66594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chemeClr val="dk1"/>
                </a:solidFill>
              </a:rPr>
              <a:t>CONTRIBUTIONS TO THE CITY</a:t>
            </a:r>
            <a:endParaRPr b="1" dirty="0">
              <a:solidFill>
                <a:schemeClr val="dk1"/>
              </a:solidFill>
            </a:endParaRPr>
          </a:p>
        </p:txBody>
      </p:sp>
      <p:sp>
        <p:nvSpPr>
          <p:cNvPr id="3" name="TextBox 2">
            <a:extLst>
              <a:ext uri="{FF2B5EF4-FFF2-40B4-BE49-F238E27FC236}">
                <a16:creationId xmlns:a16="http://schemas.microsoft.com/office/drawing/2014/main" id="{30DB669E-D97F-4641-BF71-C6C139804C23}"/>
              </a:ext>
            </a:extLst>
          </p:cNvPr>
          <p:cNvSpPr txBox="1"/>
          <p:nvPr/>
        </p:nvSpPr>
        <p:spPr>
          <a:xfrm>
            <a:off x="371685" y="2503867"/>
            <a:ext cx="6758088" cy="1785104"/>
          </a:xfrm>
          <a:prstGeom prst="rect">
            <a:avLst/>
          </a:prstGeom>
          <a:noFill/>
        </p:spPr>
        <p:txBody>
          <a:bodyPr wrap="square" rtlCol="0">
            <a:spAutoFit/>
          </a:bodyPr>
          <a:lstStyle/>
          <a:p>
            <a:r>
              <a:rPr lang="en-US" sz="1200" dirty="0"/>
              <a:t>A major factor for domestic workers is proximity to the employers homes.</a:t>
            </a:r>
            <a:r>
              <a:rPr lang="en-IN" sz="1200" dirty="0"/>
              <a:t> A study showed </a:t>
            </a:r>
            <a:r>
              <a:rPr lang="en-US" sz="1200" dirty="0"/>
              <a:t>majority to be living in insecure housing in JJ clusters or as renters in informal settlements. A major portion of the incomes are spent on rent. Housing policies like eviction and shifting to resettlement colonies in the periphery have destroyed the livelihoods of many domestic workers in Delhi, as it becomes difficult to commute from far away places and is also expensive (</a:t>
            </a:r>
            <a:r>
              <a:rPr lang="en-US" sz="1200" dirty="0" err="1"/>
              <a:t>Bhan</a:t>
            </a:r>
            <a:r>
              <a:rPr lang="en-US" sz="1200" dirty="0"/>
              <a:t> &amp; Sen, 2008; HLRN .  </a:t>
            </a:r>
          </a:p>
          <a:p>
            <a:endParaRPr lang="en-US" sz="1200" dirty="0"/>
          </a:p>
          <a:p>
            <a:endParaRPr lang="en-US" sz="1200" dirty="0"/>
          </a:p>
          <a:p>
            <a:endParaRPr lang="en-IN" dirty="0"/>
          </a:p>
        </p:txBody>
      </p:sp>
      <p:sp>
        <p:nvSpPr>
          <p:cNvPr id="8" name="TextBox 7">
            <a:extLst>
              <a:ext uri="{FF2B5EF4-FFF2-40B4-BE49-F238E27FC236}">
                <a16:creationId xmlns:a16="http://schemas.microsoft.com/office/drawing/2014/main" id="{996FE657-387D-4B02-AE8C-E3C2A9A65621}"/>
              </a:ext>
            </a:extLst>
          </p:cNvPr>
          <p:cNvSpPr txBox="1"/>
          <p:nvPr/>
        </p:nvSpPr>
        <p:spPr>
          <a:xfrm>
            <a:off x="371685" y="5970907"/>
            <a:ext cx="6522238" cy="2339102"/>
          </a:xfrm>
          <a:prstGeom prst="rect">
            <a:avLst/>
          </a:prstGeom>
          <a:noFill/>
        </p:spPr>
        <p:txBody>
          <a:bodyPr wrap="square" rtlCol="0">
            <a:spAutoFit/>
          </a:bodyPr>
          <a:lstStyle/>
          <a:p>
            <a:r>
              <a:rPr lang="en-US" sz="1200" dirty="0"/>
              <a:t>As many as 55% denied having access to even basic toilet facility at their workplace (IGSSS, 2020). This leads to increased health risks including urinary tract infections, as well as issues of safety when accessing public facilities where available. </a:t>
            </a:r>
          </a:p>
          <a:p>
            <a:endParaRPr lang="en-US" sz="1200" dirty="0"/>
          </a:p>
          <a:p>
            <a:r>
              <a:rPr lang="en-IN" sz="1200" dirty="0"/>
              <a:t>Domestic workers work extremely long hours and shuffle multiple responsibilities of their own. As majority of women are married with children, access to child care is a major determinant of their livelihood. Studies show that a large majority of women are forced to leave children alone at home, or in the care of older siblings or relatives, while some have to take the children to work along with them. (WIEGO, forthcoming; Bhattacharya, 2009; Mehrotra, 2010). </a:t>
            </a:r>
          </a:p>
          <a:p>
            <a:endParaRPr lang="en-IN" sz="1200" dirty="0"/>
          </a:p>
          <a:p>
            <a:endParaRPr lang="en-US" sz="1200" dirty="0"/>
          </a:p>
          <a:p>
            <a:endParaRPr lang="en-IN" dirty="0"/>
          </a:p>
        </p:txBody>
      </p:sp>
      <p:graphicFrame>
        <p:nvGraphicFramePr>
          <p:cNvPr id="9" name="Chart 8">
            <a:extLst>
              <a:ext uri="{FF2B5EF4-FFF2-40B4-BE49-F238E27FC236}">
                <a16:creationId xmlns:a16="http://schemas.microsoft.com/office/drawing/2014/main" id="{B0CC725C-87CD-462B-BBAF-1AB9FDEFFB63}"/>
              </a:ext>
            </a:extLst>
          </p:cNvPr>
          <p:cNvGraphicFramePr/>
          <p:nvPr>
            <p:extLst>
              <p:ext uri="{D42A27DB-BD31-4B8C-83A1-F6EECF244321}">
                <p14:modId xmlns:p14="http://schemas.microsoft.com/office/powerpoint/2010/main" val="1931672928"/>
              </p:ext>
            </p:extLst>
          </p:nvPr>
        </p:nvGraphicFramePr>
        <p:xfrm>
          <a:off x="1083733" y="3716867"/>
          <a:ext cx="4929140" cy="225404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p:nvPr/>
        </p:nvSpPr>
        <p:spPr>
          <a:xfrm>
            <a:off x="427037" y="435277"/>
            <a:ext cx="67056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t>KEY ISSUES</a:t>
            </a:r>
            <a:endParaRPr sz="1800" b="1" dirty="0"/>
          </a:p>
        </p:txBody>
      </p:sp>
      <p:sp>
        <p:nvSpPr>
          <p:cNvPr id="81" name="Google Shape;81;p15"/>
          <p:cNvSpPr/>
          <p:nvPr/>
        </p:nvSpPr>
        <p:spPr>
          <a:xfrm>
            <a:off x="2933550" y="2933325"/>
            <a:ext cx="1751400" cy="1751400"/>
          </a:xfrm>
          <a:prstGeom prst="ellipse">
            <a:avLst/>
          </a:prstGeom>
          <a:solidFill>
            <a:srgbClr val="0097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IN" b="1" dirty="0">
                <a:solidFill>
                  <a:schemeClr val="bg1"/>
                </a:solidFill>
              </a:rPr>
              <a:t>PROBLEMS FACED BY DOMESTIC WORKERS </a:t>
            </a:r>
            <a:endParaRPr b="1" dirty="0">
              <a:solidFill>
                <a:schemeClr val="bg1"/>
              </a:solidFill>
            </a:endParaRPr>
          </a:p>
        </p:txBody>
      </p:sp>
      <p:sp>
        <p:nvSpPr>
          <p:cNvPr id="83" name="Google Shape;83;p15"/>
          <p:cNvSpPr/>
          <p:nvPr/>
        </p:nvSpPr>
        <p:spPr>
          <a:xfrm>
            <a:off x="1339900" y="1106075"/>
            <a:ext cx="2086200" cy="668400"/>
          </a:xfrm>
          <a:prstGeom prst="roundRect">
            <a:avLst>
              <a:gd name="adj" fmla="val 16667"/>
            </a:avLst>
          </a:prstGeom>
          <a:solidFill>
            <a:srgbClr val="0097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bg1"/>
                </a:solidFill>
              </a:rPr>
              <a:t>LACK OF ADEQUATE HOUSING </a:t>
            </a:r>
            <a:endParaRPr b="1" dirty="0">
              <a:solidFill>
                <a:schemeClr val="bg1"/>
              </a:solidFill>
            </a:endParaRPr>
          </a:p>
        </p:txBody>
      </p:sp>
      <p:sp>
        <p:nvSpPr>
          <p:cNvPr id="84" name="Google Shape;84;p15"/>
          <p:cNvSpPr/>
          <p:nvPr/>
        </p:nvSpPr>
        <p:spPr>
          <a:xfrm>
            <a:off x="4193850" y="1106075"/>
            <a:ext cx="2086200" cy="668400"/>
          </a:xfrm>
          <a:prstGeom prst="roundRect">
            <a:avLst>
              <a:gd name="adj" fmla="val 16667"/>
            </a:avLst>
          </a:prstGeom>
          <a:solidFill>
            <a:srgbClr val="0097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bg1"/>
                </a:solidFill>
              </a:rPr>
              <a:t>LACK OF BASIC SERVICES AT HOME &amp; WORK</a:t>
            </a:r>
            <a:endParaRPr b="1" dirty="0">
              <a:solidFill>
                <a:schemeClr val="bg1"/>
              </a:solidFill>
            </a:endParaRPr>
          </a:p>
        </p:txBody>
      </p:sp>
      <p:sp>
        <p:nvSpPr>
          <p:cNvPr id="85" name="Google Shape;85;p15"/>
          <p:cNvSpPr/>
          <p:nvPr/>
        </p:nvSpPr>
        <p:spPr>
          <a:xfrm>
            <a:off x="4955850" y="3353975"/>
            <a:ext cx="2086200" cy="668400"/>
          </a:xfrm>
          <a:prstGeom prst="roundRect">
            <a:avLst>
              <a:gd name="adj" fmla="val 16667"/>
            </a:avLst>
          </a:prstGeom>
          <a:solidFill>
            <a:srgbClr val="0097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bg1"/>
                </a:solidFill>
              </a:rPr>
              <a:t>LACK OF CHILD CARE</a:t>
            </a:r>
            <a:endParaRPr b="1" dirty="0">
              <a:solidFill>
                <a:schemeClr val="bg1"/>
              </a:solidFill>
            </a:endParaRPr>
          </a:p>
        </p:txBody>
      </p:sp>
      <p:sp>
        <p:nvSpPr>
          <p:cNvPr id="86" name="Google Shape;86;p15"/>
          <p:cNvSpPr/>
          <p:nvPr/>
        </p:nvSpPr>
        <p:spPr>
          <a:xfrm>
            <a:off x="4193850" y="5384875"/>
            <a:ext cx="2086200" cy="668400"/>
          </a:xfrm>
          <a:prstGeom prst="roundRect">
            <a:avLst>
              <a:gd name="adj" fmla="val 16667"/>
            </a:avLst>
          </a:prstGeom>
          <a:solidFill>
            <a:srgbClr val="0097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bg1"/>
                </a:solidFill>
              </a:rPr>
              <a:t>LACK OF QUALITY TRANSPORT </a:t>
            </a:r>
            <a:endParaRPr b="1" dirty="0">
              <a:solidFill>
                <a:schemeClr val="bg1"/>
              </a:solidFill>
            </a:endParaRPr>
          </a:p>
        </p:txBody>
      </p:sp>
      <p:sp>
        <p:nvSpPr>
          <p:cNvPr id="87" name="Google Shape;87;p15"/>
          <p:cNvSpPr/>
          <p:nvPr/>
        </p:nvSpPr>
        <p:spPr>
          <a:xfrm>
            <a:off x="1171300" y="5384875"/>
            <a:ext cx="2254800" cy="668400"/>
          </a:xfrm>
          <a:prstGeom prst="roundRect">
            <a:avLst>
              <a:gd name="adj" fmla="val 16667"/>
            </a:avLst>
          </a:prstGeom>
          <a:solidFill>
            <a:srgbClr val="0097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bg1"/>
                </a:solidFill>
              </a:rPr>
              <a:t>INABILITY TO ACCESS REDRESSAL MECHANISMS </a:t>
            </a:r>
            <a:endParaRPr b="1" dirty="0">
              <a:solidFill>
                <a:schemeClr val="bg1"/>
              </a:solidFill>
            </a:endParaRPr>
          </a:p>
        </p:txBody>
      </p:sp>
      <p:sp>
        <p:nvSpPr>
          <p:cNvPr id="88" name="Google Shape;88;p15"/>
          <p:cNvSpPr txBox="1"/>
          <p:nvPr/>
        </p:nvSpPr>
        <p:spPr>
          <a:xfrm>
            <a:off x="263236" y="1817575"/>
            <a:ext cx="3255264" cy="1127700"/>
          </a:xfrm>
          <a:prstGeom prst="rect">
            <a:avLst/>
          </a:prstGeom>
          <a:noFill/>
          <a:ln>
            <a:noFill/>
          </a:ln>
        </p:spPr>
        <p:txBody>
          <a:bodyPr spcFirstLastPara="1" wrap="square" lIns="91425" tIns="91425" rIns="91425" bIns="91425" anchor="t" anchorCtr="0">
            <a:noAutofit/>
          </a:bodyPr>
          <a:lstStyle/>
          <a:p>
            <a:pPr marL="171450" lvl="0" indent="-171450" algn="ctr" rtl="0">
              <a:spcBef>
                <a:spcPts val="0"/>
              </a:spcBef>
              <a:spcAft>
                <a:spcPts val="0"/>
              </a:spcAft>
              <a:buClr>
                <a:schemeClr val="dk1"/>
              </a:buClr>
              <a:buSzPts val="1100"/>
              <a:buFontTx/>
              <a:buChar char="-"/>
            </a:pPr>
            <a:r>
              <a:rPr lang="en-IN" sz="1200" dirty="0">
                <a:solidFill>
                  <a:schemeClr val="dk1"/>
                </a:solidFill>
              </a:rPr>
              <a:t>Lack of affordable housing in the city </a:t>
            </a:r>
          </a:p>
          <a:p>
            <a:pPr marL="285750" lvl="0" indent="-285750" algn="ctr" rtl="0">
              <a:spcBef>
                <a:spcPts val="0"/>
              </a:spcBef>
              <a:spcAft>
                <a:spcPts val="0"/>
              </a:spcAft>
              <a:buClr>
                <a:schemeClr val="dk1"/>
              </a:buClr>
              <a:buSzPts val="1100"/>
              <a:buFontTx/>
              <a:buChar char="-"/>
            </a:pPr>
            <a:r>
              <a:rPr lang="en-IN" sz="1200" dirty="0">
                <a:solidFill>
                  <a:schemeClr val="dk1"/>
                </a:solidFill>
              </a:rPr>
              <a:t>High unregulated rentals</a:t>
            </a:r>
          </a:p>
          <a:p>
            <a:pPr marL="285750" lvl="0" indent="-285750" algn="ctr" rtl="0">
              <a:spcBef>
                <a:spcPts val="0"/>
              </a:spcBef>
              <a:spcAft>
                <a:spcPts val="0"/>
              </a:spcAft>
              <a:buClr>
                <a:schemeClr val="dk1"/>
              </a:buClr>
              <a:buSzPts val="1100"/>
              <a:buFontTx/>
              <a:buChar char="-"/>
            </a:pPr>
            <a:r>
              <a:rPr lang="en-IN" sz="1200" dirty="0">
                <a:solidFill>
                  <a:schemeClr val="dk1"/>
                </a:solidFill>
              </a:rPr>
              <a:t>Lack of decent housing close to middle &amp; upper class societies who are the employers</a:t>
            </a:r>
          </a:p>
          <a:p>
            <a:pPr marL="285750" lvl="0" indent="-285750" algn="ctr" rtl="0">
              <a:spcBef>
                <a:spcPts val="0"/>
              </a:spcBef>
              <a:spcAft>
                <a:spcPts val="0"/>
              </a:spcAft>
              <a:buClr>
                <a:schemeClr val="dk1"/>
              </a:buClr>
              <a:buSzPts val="1100"/>
              <a:buFontTx/>
              <a:buChar char="-"/>
            </a:pPr>
            <a:r>
              <a:rPr lang="en-IN" sz="1200" dirty="0">
                <a:solidFill>
                  <a:schemeClr val="dk1"/>
                </a:solidFill>
              </a:rPr>
              <a:t>Unfair eviction policy </a:t>
            </a:r>
          </a:p>
          <a:p>
            <a:pPr marL="285750" lvl="0" indent="-285750" algn="ctr" rtl="0">
              <a:spcBef>
                <a:spcPts val="0"/>
              </a:spcBef>
              <a:spcAft>
                <a:spcPts val="0"/>
              </a:spcAft>
              <a:buClr>
                <a:schemeClr val="dk1"/>
              </a:buClr>
              <a:buSzPts val="1100"/>
              <a:buFontTx/>
              <a:buChar char="-"/>
            </a:pPr>
            <a:endParaRPr dirty="0"/>
          </a:p>
        </p:txBody>
      </p:sp>
      <p:sp>
        <p:nvSpPr>
          <p:cNvPr id="89" name="Google Shape;89;p15"/>
          <p:cNvSpPr/>
          <p:nvPr/>
        </p:nvSpPr>
        <p:spPr>
          <a:xfrm>
            <a:off x="537125" y="3466725"/>
            <a:ext cx="2086200" cy="668400"/>
          </a:xfrm>
          <a:prstGeom prst="roundRect">
            <a:avLst>
              <a:gd name="adj" fmla="val 16667"/>
            </a:avLst>
          </a:prstGeom>
          <a:solidFill>
            <a:srgbClr val="0097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bg1"/>
                </a:solidFill>
              </a:rPr>
              <a:t>DISCRIMINATION &amp; LACK OF WORKERS’ RIGHTS </a:t>
            </a:r>
            <a:endParaRPr b="1" dirty="0">
              <a:solidFill>
                <a:schemeClr val="bg1"/>
              </a:solidFill>
            </a:endParaRPr>
          </a:p>
        </p:txBody>
      </p:sp>
      <p:sp>
        <p:nvSpPr>
          <p:cNvPr id="90" name="Google Shape;90;p15"/>
          <p:cNvSpPr txBox="1"/>
          <p:nvPr/>
        </p:nvSpPr>
        <p:spPr>
          <a:xfrm>
            <a:off x="4109549" y="1817575"/>
            <a:ext cx="2582195" cy="1127700"/>
          </a:xfrm>
          <a:prstGeom prst="rect">
            <a:avLst/>
          </a:prstGeom>
          <a:noFill/>
          <a:ln>
            <a:noFill/>
          </a:ln>
        </p:spPr>
        <p:txBody>
          <a:bodyPr spcFirstLastPara="1" wrap="square" lIns="91425" tIns="91425" rIns="91425" bIns="91425" anchor="t" anchorCtr="0">
            <a:noAutofit/>
          </a:bodyPr>
          <a:lstStyle/>
          <a:p>
            <a:pPr marL="171450" lvl="0" indent="-171450" algn="ctr" rtl="0">
              <a:spcBef>
                <a:spcPts val="0"/>
              </a:spcBef>
              <a:spcAft>
                <a:spcPts val="0"/>
              </a:spcAft>
              <a:buFontTx/>
              <a:buChar char="-"/>
            </a:pPr>
            <a:r>
              <a:rPr lang="en-IN" sz="1200" dirty="0">
                <a:solidFill>
                  <a:schemeClr val="dk1"/>
                </a:solidFill>
              </a:rPr>
              <a:t>Unavailability of piped water and individual toilets in informal settlements takes away productive hours – huge health burden on women </a:t>
            </a:r>
          </a:p>
          <a:p>
            <a:pPr marL="285750" lvl="0" indent="-285750" algn="ctr" rtl="0">
              <a:spcBef>
                <a:spcPts val="0"/>
              </a:spcBef>
              <a:spcAft>
                <a:spcPts val="0"/>
              </a:spcAft>
              <a:buFontTx/>
              <a:buChar char="-"/>
            </a:pPr>
            <a:r>
              <a:rPr lang="en-IN" sz="1200" dirty="0">
                <a:solidFill>
                  <a:schemeClr val="dk1"/>
                </a:solidFill>
              </a:rPr>
              <a:t>No provisions at workplace for toilet, rest area etc. </a:t>
            </a:r>
            <a:endParaRPr dirty="0"/>
          </a:p>
        </p:txBody>
      </p:sp>
      <p:sp>
        <p:nvSpPr>
          <p:cNvPr id="91" name="Google Shape;91;p15"/>
          <p:cNvSpPr txBox="1"/>
          <p:nvPr/>
        </p:nvSpPr>
        <p:spPr>
          <a:xfrm>
            <a:off x="4871550" y="4022375"/>
            <a:ext cx="2254800" cy="112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solidFill>
                  <a:schemeClr val="dk1"/>
                </a:solidFill>
              </a:rPr>
              <a:t>- </a:t>
            </a:r>
            <a:r>
              <a:rPr lang="en-IN" sz="1200" dirty="0">
                <a:solidFill>
                  <a:schemeClr val="dk1"/>
                </a:solidFill>
              </a:rPr>
              <a:t>Deficit of </a:t>
            </a:r>
            <a:r>
              <a:rPr lang="en-IN" sz="1200" dirty="0" err="1">
                <a:solidFill>
                  <a:schemeClr val="dk1"/>
                </a:solidFill>
              </a:rPr>
              <a:t>anganwadis</a:t>
            </a:r>
            <a:r>
              <a:rPr lang="en-IN" sz="1200" dirty="0">
                <a:solidFill>
                  <a:schemeClr val="dk1"/>
                </a:solidFill>
              </a:rPr>
              <a:t> and other public and affordable child care facilities </a:t>
            </a:r>
            <a:endParaRPr dirty="0"/>
          </a:p>
        </p:txBody>
      </p:sp>
      <p:sp>
        <p:nvSpPr>
          <p:cNvPr id="92" name="Google Shape;92;p15"/>
          <p:cNvSpPr txBox="1"/>
          <p:nvPr/>
        </p:nvSpPr>
        <p:spPr>
          <a:xfrm>
            <a:off x="4109550" y="6074775"/>
            <a:ext cx="2582194" cy="1127700"/>
          </a:xfrm>
          <a:prstGeom prst="rect">
            <a:avLst/>
          </a:prstGeom>
          <a:noFill/>
          <a:ln>
            <a:noFill/>
          </a:ln>
        </p:spPr>
        <p:txBody>
          <a:bodyPr spcFirstLastPara="1" wrap="square" lIns="91425" tIns="91425" rIns="91425" bIns="91425" anchor="t" anchorCtr="0">
            <a:noAutofit/>
          </a:bodyPr>
          <a:lstStyle/>
          <a:p>
            <a:pPr marL="171450" lvl="0" indent="-171450" algn="ctr" rtl="0">
              <a:spcBef>
                <a:spcPts val="0"/>
              </a:spcBef>
              <a:spcAft>
                <a:spcPts val="0"/>
              </a:spcAft>
              <a:buFontTx/>
              <a:buChar char="-"/>
            </a:pPr>
            <a:r>
              <a:rPr lang="en" sz="1200" dirty="0">
                <a:solidFill>
                  <a:schemeClr val="dk1"/>
                </a:solidFill>
              </a:rPr>
              <a:t>Roads unsafe for pedestrian movement </a:t>
            </a:r>
          </a:p>
          <a:p>
            <a:pPr marL="171450" lvl="0" indent="-171450" algn="ctr" rtl="0">
              <a:spcBef>
                <a:spcPts val="0"/>
              </a:spcBef>
              <a:spcAft>
                <a:spcPts val="0"/>
              </a:spcAft>
              <a:buFontTx/>
              <a:buChar char="-"/>
            </a:pPr>
            <a:r>
              <a:rPr lang="en-IN" sz="1200" dirty="0">
                <a:solidFill>
                  <a:schemeClr val="dk1"/>
                </a:solidFill>
              </a:rPr>
              <a:t>U</a:t>
            </a:r>
            <a:r>
              <a:rPr lang="en" sz="1200" dirty="0">
                <a:solidFill>
                  <a:schemeClr val="dk1"/>
                </a:solidFill>
              </a:rPr>
              <a:t>navailability and less frequency of bus routes, especially in resettlement colonies to the periphery </a:t>
            </a:r>
            <a:endParaRPr sz="1200" dirty="0">
              <a:solidFill>
                <a:schemeClr val="dk1"/>
              </a:solidFill>
            </a:endParaRPr>
          </a:p>
        </p:txBody>
      </p:sp>
      <p:sp>
        <p:nvSpPr>
          <p:cNvPr id="93" name="Google Shape;93;p15"/>
          <p:cNvSpPr txBox="1"/>
          <p:nvPr/>
        </p:nvSpPr>
        <p:spPr>
          <a:xfrm>
            <a:off x="1255600" y="6074775"/>
            <a:ext cx="2254800" cy="112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solidFill>
                  <a:schemeClr val="dk1"/>
                </a:solidFill>
              </a:rPr>
              <a:t>-</a:t>
            </a:r>
            <a:r>
              <a:rPr lang="en-IN" sz="1200" dirty="0">
                <a:solidFill>
                  <a:schemeClr val="dk1"/>
                </a:solidFill>
              </a:rPr>
              <a:t>No</a:t>
            </a:r>
            <a:r>
              <a:rPr lang="en" sz="1200" dirty="0">
                <a:solidFill>
                  <a:schemeClr val="dk1"/>
                </a:solidFill>
              </a:rPr>
              <a:t> state policy or welfare board to undertake registrations and manage disbursement of social security benefits </a:t>
            </a:r>
          </a:p>
          <a:p>
            <a:pPr marL="0" lvl="0" indent="0" algn="ctr" rtl="0">
              <a:spcBef>
                <a:spcPts val="0"/>
              </a:spcBef>
              <a:spcAft>
                <a:spcPts val="0"/>
              </a:spcAft>
              <a:buNone/>
            </a:pPr>
            <a:r>
              <a:rPr lang="en" sz="1200" dirty="0">
                <a:solidFill>
                  <a:schemeClr val="dk1"/>
                </a:solidFill>
              </a:rPr>
              <a:t>-High incidence of sexual harassment &amp; inactive local committees to redress </a:t>
            </a:r>
          </a:p>
          <a:p>
            <a:pPr marL="0" lvl="0" indent="0" algn="ctr" rtl="0">
              <a:spcBef>
                <a:spcPts val="0"/>
              </a:spcBef>
              <a:spcAft>
                <a:spcPts val="0"/>
              </a:spcAft>
              <a:buNone/>
            </a:pPr>
            <a:r>
              <a:rPr lang="en-IN" sz="1200" dirty="0">
                <a:solidFill>
                  <a:schemeClr val="dk1"/>
                </a:solidFill>
              </a:rPr>
              <a:t>-C</a:t>
            </a:r>
            <a:r>
              <a:rPr lang="en" sz="1200" dirty="0">
                <a:solidFill>
                  <a:schemeClr val="dk1"/>
                </a:solidFill>
              </a:rPr>
              <a:t>hild labour prevalent </a:t>
            </a:r>
            <a:endParaRPr dirty="0"/>
          </a:p>
        </p:txBody>
      </p:sp>
      <p:sp>
        <p:nvSpPr>
          <p:cNvPr id="94" name="Google Shape;94;p15"/>
          <p:cNvSpPr txBox="1"/>
          <p:nvPr/>
        </p:nvSpPr>
        <p:spPr>
          <a:xfrm>
            <a:off x="138545" y="4135125"/>
            <a:ext cx="2608405" cy="1127700"/>
          </a:xfrm>
          <a:prstGeom prst="rect">
            <a:avLst/>
          </a:prstGeom>
          <a:noFill/>
          <a:ln>
            <a:noFill/>
          </a:ln>
        </p:spPr>
        <p:txBody>
          <a:bodyPr spcFirstLastPara="1" wrap="square" lIns="91425" tIns="91425" rIns="91425" bIns="91425" anchor="t" anchorCtr="0">
            <a:noAutofit/>
          </a:bodyPr>
          <a:lstStyle/>
          <a:p>
            <a:pPr marL="171450" lvl="0" indent="-171450" algn="ctr" rtl="0">
              <a:spcBef>
                <a:spcPts val="0"/>
              </a:spcBef>
              <a:spcAft>
                <a:spcPts val="0"/>
              </a:spcAft>
              <a:buFontTx/>
              <a:buChar char="-"/>
            </a:pPr>
            <a:r>
              <a:rPr lang="en-IN" sz="1200" dirty="0">
                <a:solidFill>
                  <a:schemeClr val="dk1"/>
                </a:solidFill>
              </a:rPr>
              <a:t>Stigma towards workers migrants, caste-based discrimination &amp; harassment by police </a:t>
            </a:r>
          </a:p>
          <a:p>
            <a:pPr marL="285750" lvl="0" indent="-285750" algn="ctr" rtl="0">
              <a:spcBef>
                <a:spcPts val="0"/>
              </a:spcBef>
              <a:spcAft>
                <a:spcPts val="0"/>
              </a:spcAft>
              <a:buFontTx/>
              <a:buChar char="-"/>
            </a:pPr>
            <a:r>
              <a:rPr lang="en-IN" sz="1200" dirty="0">
                <a:solidFill>
                  <a:schemeClr val="dk1"/>
                </a:solidFill>
              </a:rPr>
              <a:t>Long hours of work with poor pay and no benefits </a:t>
            </a:r>
            <a:endParaRPr dirty="0"/>
          </a:p>
        </p:txBody>
      </p:sp>
      <p:cxnSp>
        <p:nvCxnSpPr>
          <p:cNvPr id="95" name="Google Shape;95;p15"/>
          <p:cNvCxnSpPr/>
          <p:nvPr/>
        </p:nvCxnSpPr>
        <p:spPr>
          <a:xfrm rot="10800000">
            <a:off x="2788337" y="2692112"/>
            <a:ext cx="401700" cy="497700"/>
          </a:xfrm>
          <a:prstGeom prst="straightConnector1">
            <a:avLst/>
          </a:prstGeom>
          <a:noFill/>
          <a:ln w="28575" cap="flat" cmpd="sng">
            <a:solidFill>
              <a:schemeClr val="dk2"/>
            </a:solidFill>
            <a:prstDash val="dot"/>
            <a:round/>
            <a:headEnd type="none" w="med" len="med"/>
            <a:tailEnd type="stealth" w="med" len="med"/>
          </a:ln>
        </p:spPr>
      </p:cxnSp>
      <p:cxnSp>
        <p:nvCxnSpPr>
          <p:cNvPr id="96" name="Google Shape;96;p15"/>
          <p:cNvCxnSpPr>
            <a:stCxn id="81" idx="7"/>
          </p:cNvCxnSpPr>
          <p:nvPr/>
        </p:nvCxnSpPr>
        <p:spPr>
          <a:xfrm rot="10800000" flipH="1">
            <a:off x="4428463" y="2774012"/>
            <a:ext cx="318300" cy="415800"/>
          </a:xfrm>
          <a:prstGeom prst="straightConnector1">
            <a:avLst/>
          </a:prstGeom>
          <a:noFill/>
          <a:ln w="28575" cap="flat" cmpd="sng">
            <a:solidFill>
              <a:schemeClr val="dk2"/>
            </a:solidFill>
            <a:prstDash val="dot"/>
            <a:round/>
            <a:headEnd type="none" w="med" len="med"/>
            <a:tailEnd type="stealth" w="med" len="med"/>
          </a:ln>
        </p:spPr>
      </p:cxnSp>
      <p:cxnSp>
        <p:nvCxnSpPr>
          <p:cNvPr id="97" name="Google Shape;97;p15"/>
          <p:cNvCxnSpPr>
            <a:stCxn id="81" idx="6"/>
          </p:cNvCxnSpPr>
          <p:nvPr/>
        </p:nvCxnSpPr>
        <p:spPr>
          <a:xfrm rot="10800000" flipH="1">
            <a:off x="4684950" y="3788025"/>
            <a:ext cx="292500" cy="21000"/>
          </a:xfrm>
          <a:prstGeom prst="straightConnector1">
            <a:avLst/>
          </a:prstGeom>
          <a:noFill/>
          <a:ln w="28575" cap="flat" cmpd="sng">
            <a:solidFill>
              <a:schemeClr val="dk2"/>
            </a:solidFill>
            <a:prstDash val="dot"/>
            <a:round/>
            <a:headEnd type="none" w="med" len="med"/>
            <a:tailEnd type="stealth" w="med" len="med"/>
          </a:ln>
        </p:spPr>
      </p:cxnSp>
      <p:cxnSp>
        <p:nvCxnSpPr>
          <p:cNvPr id="98" name="Google Shape;98;p15"/>
          <p:cNvCxnSpPr>
            <a:stCxn id="81" idx="2"/>
            <a:endCxn id="89" idx="3"/>
          </p:cNvCxnSpPr>
          <p:nvPr/>
        </p:nvCxnSpPr>
        <p:spPr>
          <a:xfrm rot="10800000">
            <a:off x="2623350" y="3800925"/>
            <a:ext cx="310200" cy="8100"/>
          </a:xfrm>
          <a:prstGeom prst="straightConnector1">
            <a:avLst/>
          </a:prstGeom>
          <a:noFill/>
          <a:ln w="28575" cap="flat" cmpd="sng">
            <a:solidFill>
              <a:schemeClr val="dk2"/>
            </a:solidFill>
            <a:prstDash val="dot"/>
            <a:round/>
            <a:headEnd type="none" w="med" len="med"/>
            <a:tailEnd type="stealth" w="med" len="med"/>
          </a:ln>
        </p:spPr>
      </p:cxnSp>
      <p:cxnSp>
        <p:nvCxnSpPr>
          <p:cNvPr id="99" name="Google Shape;99;p15"/>
          <p:cNvCxnSpPr/>
          <p:nvPr/>
        </p:nvCxnSpPr>
        <p:spPr>
          <a:xfrm flipH="1">
            <a:off x="2765237" y="4428238"/>
            <a:ext cx="424800" cy="604200"/>
          </a:xfrm>
          <a:prstGeom prst="straightConnector1">
            <a:avLst/>
          </a:prstGeom>
          <a:noFill/>
          <a:ln w="28575" cap="flat" cmpd="sng">
            <a:solidFill>
              <a:schemeClr val="dk2"/>
            </a:solidFill>
            <a:prstDash val="dot"/>
            <a:round/>
            <a:headEnd type="none" w="med" len="med"/>
            <a:tailEnd type="stealth" w="med" len="med"/>
          </a:ln>
        </p:spPr>
      </p:cxnSp>
      <p:cxnSp>
        <p:nvCxnSpPr>
          <p:cNvPr id="100" name="Google Shape;100;p15"/>
          <p:cNvCxnSpPr>
            <a:stCxn id="81" idx="5"/>
          </p:cNvCxnSpPr>
          <p:nvPr/>
        </p:nvCxnSpPr>
        <p:spPr>
          <a:xfrm>
            <a:off x="4428463" y="4428238"/>
            <a:ext cx="479700" cy="627000"/>
          </a:xfrm>
          <a:prstGeom prst="straightConnector1">
            <a:avLst/>
          </a:prstGeom>
          <a:noFill/>
          <a:ln w="28575" cap="flat" cmpd="sng">
            <a:solidFill>
              <a:schemeClr val="dk2"/>
            </a:solidFill>
            <a:prstDash val="dot"/>
            <a:round/>
            <a:headEnd type="none" w="med" len="med"/>
            <a:tailEnd type="stealth"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p:nvPr/>
        </p:nvSpPr>
        <p:spPr>
          <a:xfrm>
            <a:off x="460925" y="438075"/>
            <a:ext cx="67056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t>WHAT CAN MPD ‘41 DO FOR DOMESTIC WORKERS? </a:t>
            </a:r>
            <a:endParaRPr sz="1800" b="1" dirty="0"/>
          </a:p>
        </p:txBody>
      </p:sp>
      <p:sp>
        <p:nvSpPr>
          <p:cNvPr id="106" name="Google Shape;106;p16"/>
          <p:cNvSpPr txBox="1"/>
          <p:nvPr/>
        </p:nvSpPr>
        <p:spPr>
          <a:xfrm>
            <a:off x="675179" y="1106225"/>
            <a:ext cx="3028800" cy="151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b="1" dirty="0"/>
              <a:t>RECOGNITION &amp; VOICE</a:t>
            </a:r>
          </a:p>
          <a:p>
            <a:pPr marL="0" lvl="0" indent="0" algn="l" rtl="0">
              <a:spcBef>
                <a:spcPts val="0"/>
              </a:spcBef>
              <a:spcAft>
                <a:spcPts val="0"/>
              </a:spcAft>
              <a:buNone/>
            </a:pPr>
            <a:r>
              <a:rPr lang="en-IN" dirty="0"/>
              <a:t> </a:t>
            </a:r>
            <a:endParaRPr dirty="0"/>
          </a:p>
          <a:p>
            <a:pPr marL="171450" marR="0" lvl="0" indent="-171450" algn="l" rtl="0">
              <a:lnSpc>
                <a:spcPct val="100000"/>
              </a:lnSpc>
              <a:spcBef>
                <a:spcPts val="0"/>
              </a:spcBef>
              <a:spcAft>
                <a:spcPts val="0"/>
              </a:spcAft>
              <a:buFontTx/>
              <a:buChar char="-"/>
            </a:pPr>
            <a:r>
              <a:rPr lang="en" sz="1200" dirty="0"/>
              <a:t>Involve domestic workers &amp; their representatives in envisioning and drafting of the Master Plan </a:t>
            </a:r>
          </a:p>
          <a:p>
            <a:pPr marL="171450" marR="0" lvl="0" indent="-171450" algn="l" rtl="0">
              <a:lnSpc>
                <a:spcPct val="100000"/>
              </a:lnSpc>
              <a:spcBef>
                <a:spcPts val="0"/>
              </a:spcBef>
              <a:spcAft>
                <a:spcPts val="0"/>
              </a:spcAft>
              <a:buFontTx/>
              <a:buChar char="-"/>
            </a:pPr>
            <a:r>
              <a:rPr lang="en" sz="1200" dirty="0"/>
              <a:t>Recognise domestic work as a key sector of employment in the city- </a:t>
            </a:r>
            <a:r>
              <a:rPr lang="en-US" sz="1200" dirty="0"/>
              <a:t>Need to push for comprehensive surveys to ascertain the numbers and extent so that adequate provisions can be given</a:t>
            </a:r>
            <a:r>
              <a:rPr lang="en" sz="1200" dirty="0">
                <a:solidFill>
                  <a:schemeClr val="dk1"/>
                </a:solidFill>
              </a:rPr>
              <a:t>.</a:t>
            </a:r>
            <a:endParaRPr sz="1200" dirty="0"/>
          </a:p>
        </p:txBody>
      </p:sp>
      <p:sp>
        <p:nvSpPr>
          <p:cNvPr id="107" name="Google Shape;107;p16"/>
          <p:cNvSpPr txBox="1"/>
          <p:nvPr/>
        </p:nvSpPr>
        <p:spPr>
          <a:xfrm>
            <a:off x="376400" y="1106225"/>
            <a:ext cx="3012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t>1</a:t>
            </a:r>
            <a:endParaRPr b="1" dirty="0"/>
          </a:p>
        </p:txBody>
      </p:sp>
      <p:cxnSp>
        <p:nvCxnSpPr>
          <p:cNvPr id="108" name="Google Shape;108;p16"/>
          <p:cNvCxnSpPr>
            <a:cxnSpLocks/>
          </p:cNvCxnSpPr>
          <p:nvPr/>
        </p:nvCxnSpPr>
        <p:spPr>
          <a:xfrm>
            <a:off x="3764925" y="1159225"/>
            <a:ext cx="90772" cy="7392845"/>
          </a:xfrm>
          <a:prstGeom prst="straightConnector1">
            <a:avLst/>
          </a:prstGeom>
          <a:noFill/>
          <a:ln w="9525" cap="flat" cmpd="sng">
            <a:solidFill>
              <a:schemeClr val="dk2"/>
            </a:solidFill>
            <a:prstDash val="solid"/>
            <a:round/>
            <a:headEnd type="none" w="med" len="med"/>
            <a:tailEnd type="none" w="med" len="med"/>
          </a:ln>
        </p:spPr>
      </p:cxnSp>
      <p:sp>
        <p:nvSpPr>
          <p:cNvPr id="109" name="Google Shape;109;p16"/>
          <p:cNvSpPr txBox="1"/>
          <p:nvPr/>
        </p:nvSpPr>
        <p:spPr>
          <a:xfrm>
            <a:off x="4177367" y="1136325"/>
            <a:ext cx="3028800" cy="151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b="1" dirty="0"/>
              <a:t>PHYSICAL &amp; SOCIAL INFRASTRUCTURE PROVISION FOR INFORMAL LIVELIHOOD</a:t>
            </a:r>
          </a:p>
          <a:p>
            <a:pPr marL="0" lvl="0" indent="0" algn="l" rtl="0">
              <a:spcBef>
                <a:spcPts val="0"/>
              </a:spcBef>
              <a:spcAft>
                <a:spcPts val="0"/>
              </a:spcAft>
              <a:buNone/>
            </a:pPr>
            <a:endParaRPr b="1" dirty="0"/>
          </a:p>
          <a:p>
            <a:pPr marL="0" lvl="0" indent="0" algn="l" rtl="0">
              <a:spcBef>
                <a:spcPts val="0"/>
              </a:spcBef>
              <a:spcAft>
                <a:spcPts val="0"/>
              </a:spcAft>
              <a:buNone/>
            </a:pPr>
            <a:r>
              <a:rPr lang="en" sz="1200" dirty="0">
                <a:solidFill>
                  <a:schemeClr val="dk1"/>
                </a:solidFill>
              </a:rPr>
              <a:t>-Availability of toilet, drinking water, rest area and other common facilities in every locality</a:t>
            </a:r>
          </a:p>
          <a:p>
            <a:pPr marL="0" lvl="0" indent="0" algn="l" rtl="0">
              <a:spcBef>
                <a:spcPts val="0"/>
              </a:spcBef>
              <a:spcAft>
                <a:spcPts val="0"/>
              </a:spcAft>
              <a:buNone/>
            </a:pPr>
            <a:endParaRPr lang="en" sz="1200" dirty="0">
              <a:solidFill>
                <a:schemeClr val="dk1"/>
              </a:solidFill>
            </a:endParaRPr>
          </a:p>
          <a:p>
            <a:pPr marL="171450" lvl="0" indent="-171450" algn="l" rtl="0">
              <a:spcBef>
                <a:spcPts val="0"/>
              </a:spcBef>
              <a:spcAft>
                <a:spcPts val="0"/>
              </a:spcAft>
              <a:buFontTx/>
              <a:buChar char="-"/>
            </a:pPr>
            <a:r>
              <a:rPr lang="en" sz="1200" dirty="0">
                <a:solidFill>
                  <a:schemeClr val="dk1"/>
                </a:solidFill>
              </a:rPr>
              <a:t>Provision of quality public child care facilities near homes and workplaces </a:t>
            </a:r>
          </a:p>
          <a:p>
            <a:pPr marL="171450" lvl="0" indent="-171450" algn="l" rtl="0">
              <a:spcBef>
                <a:spcPts val="0"/>
              </a:spcBef>
              <a:spcAft>
                <a:spcPts val="0"/>
              </a:spcAft>
              <a:buFontTx/>
              <a:buChar char="-"/>
            </a:pPr>
            <a:endParaRPr lang="en" sz="1200" dirty="0">
              <a:solidFill>
                <a:schemeClr val="dk1"/>
              </a:solidFill>
            </a:endParaRPr>
          </a:p>
          <a:p>
            <a:pPr marL="171450" lvl="0" indent="-171450" algn="l" rtl="0">
              <a:spcBef>
                <a:spcPts val="0"/>
              </a:spcBef>
              <a:spcAft>
                <a:spcPts val="0"/>
              </a:spcAft>
              <a:buFontTx/>
              <a:buChar char="-"/>
            </a:pPr>
            <a:r>
              <a:rPr lang="en" sz="1200" dirty="0">
                <a:solidFill>
                  <a:schemeClr val="dk1"/>
                </a:solidFill>
              </a:rPr>
              <a:t>H</a:t>
            </a:r>
            <a:r>
              <a:rPr lang="en-IN" sz="1200" dirty="0">
                <a:solidFill>
                  <a:schemeClr val="dk1"/>
                </a:solidFill>
              </a:rPr>
              <a:t>e</a:t>
            </a:r>
            <a:r>
              <a:rPr lang="en" sz="1200" dirty="0">
                <a:solidFill>
                  <a:schemeClr val="dk1"/>
                </a:solidFill>
              </a:rPr>
              <a:t>alth care clinics in every locality</a:t>
            </a:r>
          </a:p>
          <a:p>
            <a:pPr marL="171450" lvl="0" indent="-171450" algn="l" rtl="0">
              <a:spcBef>
                <a:spcPts val="0"/>
              </a:spcBef>
              <a:spcAft>
                <a:spcPts val="0"/>
              </a:spcAft>
              <a:buFontTx/>
              <a:buChar char="-"/>
            </a:pPr>
            <a:endParaRPr lang="en" sz="1200" dirty="0">
              <a:solidFill>
                <a:schemeClr val="dk1"/>
              </a:solidFill>
            </a:endParaRPr>
          </a:p>
          <a:p>
            <a:pPr marL="171450" lvl="0" indent="-171450" algn="l" rtl="0">
              <a:spcBef>
                <a:spcPts val="0"/>
              </a:spcBef>
              <a:spcAft>
                <a:spcPts val="0"/>
              </a:spcAft>
              <a:buFontTx/>
              <a:buChar char="-"/>
            </a:pPr>
            <a:r>
              <a:rPr lang="en" sz="1200" dirty="0">
                <a:solidFill>
                  <a:schemeClr val="dk1"/>
                </a:solidFill>
              </a:rPr>
              <a:t>Space for livelihood training &amp; skill upgradation – multi-purpose community centres for building awareness &amp; access to government schemes , dealing with issues of violence &amp; harassment etc. </a:t>
            </a:r>
          </a:p>
          <a:p>
            <a:pPr lvl="0" algn="l" rtl="0">
              <a:spcBef>
                <a:spcPts val="0"/>
              </a:spcBef>
              <a:spcAft>
                <a:spcPts val="0"/>
              </a:spcAft>
            </a:pPr>
            <a:endParaRPr lang="en" sz="1200" dirty="0">
              <a:solidFill>
                <a:schemeClr val="dk1"/>
              </a:solidFill>
            </a:endParaRPr>
          </a:p>
        </p:txBody>
      </p:sp>
      <p:sp>
        <p:nvSpPr>
          <p:cNvPr id="110" name="Google Shape;110;p16"/>
          <p:cNvSpPr txBox="1"/>
          <p:nvPr/>
        </p:nvSpPr>
        <p:spPr>
          <a:xfrm>
            <a:off x="3878588" y="1136325"/>
            <a:ext cx="3012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t>4</a:t>
            </a:r>
            <a:endParaRPr b="1" dirty="0"/>
          </a:p>
        </p:txBody>
      </p:sp>
      <p:sp>
        <p:nvSpPr>
          <p:cNvPr id="111" name="Google Shape;111;p16"/>
          <p:cNvSpPr txBox="1"/>
          <p:nvPr/>
        </p:nvSpPr>
        <p:spPr>
          <a:xfrm>
            <a:off x="675179" y="3364582"/>
            <a:ext cx="3028800" cy="151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b="1" dirty="0"/>
              <a:t>PROVISION OF ADEQUATE HOUSING </a:t>
            </a:r>
          </a:p>
          <a:p>
            <a:pPr marL="0" lvl="0" indent="0" algn="l" rtl="0">
              <a:spcBef>
                <a:spcPts val="0"/>
              </a:spcBef>
              <a:spcAft>
                <a:spcPts val="0"/>
              </a:spcAft>
              <a:buNone/>
            </a:pPr>
            <a:endParaRPr dirty="0"/>
          </a:p>
          <a:p>
            <a:pPr marL="171450" lvl="0" indent="-171450" algn="l" rtl="0">
              <a:spcBef>
                <a:spcPts val="0"/>
              </a:spcBef>
              <a:spcAft>
                <a:spcPts val="0"/>
              </a:spcAft>
              <a:buFontTx/>
              <a:buChar char="-"/>
            </a:pPr>
            <a:r>
              <a:rPr lang="en-IN" sz="1200" dirty="0">
                <a:solidFill>
                  <a:schemeClr val="dk1"/>
                </a:solidFill>
              </a:rPr>
              <a:t>Increase provision for affordable housing through diverse forms like upgrading existing informal settlements, building more low-income housing units, Worker and migrant hostels &amp; regulating rental housing </a:t>
            </a:r>
          </a:p>
          <a:p>
            <a:pPr marL="171450" lvl="0" indent="-171450" algn="l" rtl="0">
              <a:spcBef>
                <a:spcPts val="0"/>
              </a:spcBef>
              <a:spcAft>
                <a:spcPts val="0"/>
              </a:spcAft>
              <a:buFontTx/>
              <a:buChar char="-"/>
            </a:pPr>
            <a:r>
              <a:rPr lang="en-IN" sz="1200" dirty="0">
                <a:solidFill>
                  <a:schemeClr val="dk1"/>
                </a:solidFill>
              </a:rPr>
              <a:t>No eviction of existing settlements as domestic workers who are working in nearby areas face loss of livelihood – understand links with livelihood to evaluate viability of housing for the poor </a:t>
            </a:r>
            <a:endParaRPr sz="1200" dirty="0">
              <a:solidFill>
                <a:schemeClr val="dk1"/>
              </a:solidFill>
            </a:endParaRPr>
          </a:p>
        </p:txBody>
      </p:sp>
      <p:sp>
        <p:nvSpPr>
          <p:cNvPr id="112" name="Google Shape;112;p16"/>
          <p:cNvSpPr txBox="1"/>
          <p:nvPr/>
        </p:nvSpPr>
        <p:spPr>
          <a:xfrm>
            <a:off x="375190" y="3359166"/>
            <a:ext cx="3012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t>2</a:t>
            </a:r>
            <a:endParaRPr b="1" dirty="0"/>
          </a:p>
        </p:txBody>
      </p:sp>
      <p:sp>
        <p:nvSpPr>
          <p:cNvPr id="119" name="Google Shape;119;p16"/>
          <p:cNvSpPr txBox="1"/>
          <p:nvPr/>
        </p:nvSpPr>
        <p:spPr>
          <a:xfrm>
            <a:off x="691464" y="6419925"/>
            <a:ext cx="3028800" cy="151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b="1" dirty="0"/>
              <a:t>UNIVERSAL ACCESS TO BASIC SERVICES</a:t>
            </a:r>
            <a:endParaRPr dirty="0"/>
          </a:p>
          <a:p>
            <a:pPr marL="171450" lvl="0" indent="-171450" algn="l" rtl="0">
              <a:spcBef>
                <a:spcPts val="0"/>
              </a:spcBef>
              <a:spcAft>
                <a:spcPts val="0"/>
              </a:spcAft>
              <a:buFontTx/>
              <a:buChar char="-"/>
            </a:pPr>
            <a:r>
              <a:rPr lang="en-IN" sz="1200" dirty="0">
                <a:solidFill>
                  <a:schemeClr val="dk1"/>
                </a:solidFill>
              </a:rPr>
              <a:t>Access to piped water, sanitation, drainage, and waste management are basic services and the required infrastructure should be present in all settlements </a:t>
            </a:r>
          </a:p>
        </p:txBody>
      </p:sp>
      <p:sp>
        <p:nvSpPr>
          <p:cNvPr id="120" name="Google Shape;120;p16"/>
          <p:cNvSpPr txBox="1"/>
          <p:nvPr/>
        </p:nvSpPr>
        <p:spPr>
          <a:xfrm>
            <a:off x="375190" y="6528076"/>
            <a:ext cx="3012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t>3</a:t>
            </a:r>
            <a:endParaRPr b="1" dirty="0"/>
          </a:p>
        </p:txBody>
      </p:sp>
      <p:sp>
        <p:nvSpPr>
          <p:cNvPr id="121" name="Google Shape;121;p16"/>
          <p:cNvSpPr txBox="1"/>
          <p:nvPr/>
        </p:nvSpPr>
        <p:spPr>
          <a:xfrm>
            <a:off x="4232957" y="5008504"/>
            <a:ext cx="3028800" cy="151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b="1" dirty="0"/>
              <a:t>PUBLIC SPACE &amp; TRANSPORTATION </a:t>
            </a:r>
          </a:p>
          <a:p>
            <a:pPr marL="0" lvl="0" indent="0" algn="l" rtl="0">
              <a:spcBef>
                <a:spcPts val="0"/>
              </a:spcBef>
              <a:spcAft>
                <a:spcPts val="0"/>
              </a:spcAft>
              <a:buNone/>
            </a:pPr>
            <a:endParaRPr b="1" dirty="0"/>
          </a:p>
          <a:p>
            <a:pPr marL="0" lvl="0" indent="0" algn="l" rtl="0">
              <a:spcBef>
                <a:spcPts val="0"/>
              </a:spcBef>
              <a:spcAft>
                <a:spcPts val="0"/>
              </a:spcAft>
              <a:buNone/>
            </a:pPr>
            <a:r>
              <a:rPr lang="en" sz="1200" dirty="0">
                <a:solidFill>
                  <a:schemeClr val="dk1"/>
                </a:solidFill>
              </a:rPr>
              <a:t>-Avaialability of affordable and quality bus transport facilities in all settlemenets- particulary resettlement colonies which are currently under-served </a:t>
            </a:r>
          </a:p>
          <a:p>
            <a:pPr marL="171450" lvl="0" indent="-171450" algn="l" rtl="0">
              <a:spcBef>
                <a:spcPts val="0"/>
              </a:spcBef>
              <a:spcAft>
                <a:spcPts val="0"/>
              </a:spcAft>
              <a:buFontTx/>
              <a:buChar char="-"/>
            </a:pPr>
            <a:r>
              <a:rPr lang="en" sz="1200" dirty="0">
                <a:solidFill>
                  <a:schemeClr val="dk1"/>
                </a:solidFill>
              </a:rPr>
              <a:t>E</a:t>
            </a:r>
            <a:r>
              <a:rPr lang="en-IN" sz="1200" dirty="0">
                <a:solidFill>
                  <a:schemeClr val="dk1"/>
                </a:solidFill>
              </a:rPr>
              <a:t>n</a:t>
            </a:r>
            <a:r>
              <a:rPr lang="en" sz="1200" dirty="0">
                <a:solidFill>
                  <a:schemeClr val="dk1"/>
                </a:solidFill>
              </a:rPr>
              <a:t>hance last mile connectivity and safe pedestrian access </a:t>
            </a:r>
          </a:p>
          <a:p>
            <a:pPr marL="171450" indent="-171450">
              <a:buFontTx/>
              <a:buChar char="-"/>
            </a:pPr>
            <a:r>
              <a:rPr lang="en-US" sz="1200" dirty="0"/>
              <a:t>Design of public spaces has to focus beyond main roads and flyovers to pedestrian friendly spaces like access to pavements, foot-over bridges etc. with adequate lighting and accessibility </a:t>
            </a:r>
          </a:p>
        </p:txBody>
      </p:sp>
      <p:sp>
        <p:nvSpPr>
          <p:cNvPr id="122" name="Google Shape;122;p16"/>
          <p:cNvSpPr txBox="1"/>
          <p:nvPr/>
        </p:nvSpPr>
        <p:spPr>
          <a:xfrm>
            <a:off x="3859441" y="5127725"/>
            <a:ext cx="3012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t>5</a:t>
            </a:r>
            <a:endParaRPr b="1" dirty="0"/>
          </a:p>
        </p:txBody>
      </p:sp>
      <p:cxnSp>
        <p:nvCxnSpPr>
          <p:cNvPr id="127" name="Google Shape;127;p16"/>
          <p:cNvCxnSpPr/>
          <p:nvPr/>
        </p:nvCxnSpPr>
        <p:spPr>
          <a:xfrm>
            <a:off x="374279" y="8552070"/>
            <a:ext cx="6659400" cy="0"/>
          </a:xfrm>
          <a:prstGeom prst="straightConnector1">
            <a:avLst/>
          </a:prstGeom>
          <a:noFill/>
          <a:ln w="9525" cap="flat" cmpd="sng">
            <a:solidFill>
              <a:schemeClr val="dk2"/>
            </a:solidFill>
            <a:prstDash val="solid"/>
            <a:round/>
            <a:headEnd type="none" w="med" len="med"/>
            <a:tailEnd type="none" w="med" len="med"/>
          </a:ln>
        </p:spPr>
      </p:cxnSp>
      <p:sp>
        <p:nvSpPr>
          <p:cNvPr id="128" name="Google Shape;128;p16"/>
          <p:cNvSpPr txBox="1"/>
          <p:nvPr/>
        </p:nvSpPr>
        <p:spPr>
          <a:xfrm>
            <a:off x="328079" y="8602778"/>
            <a:ext cx="67056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dirty="0"/>
              <a:t>References:</a:t>
            </a:r>
          </a:p>
          <a:p>
            <a:pPr marL="0" lvl="0" indent="0" algn="l" rtl="0">
              <a:spcBef>
                <a:spcPts val="0"/>
              </a:spcBef>
              <a:spcAft>
                <a:spcPts val="0"/>
              </a:spcAft>
              <a:buNone/>
            </a:pPr>
            <a:endParaRPr lang="en" sz="900" b="1" dirty="0"/>
          </a:p>
          <a:p>
            <a:pPr marL="0" lvl="0" indent="0" algn="l" rtl="0">
              <a:spcBef>
                <a:spcPts val="0"/>
              </a:spcBef>
              <a:spcAft>
                <a:spcPts val="0"/>
              </a:spcAft>
              <a:buNone/>
            </a:pPr>
            <a:r>
              <a:rPr lang="en" sz="1000" dirty="0">
                <a:latin typeface="+mn-lt"/>
              </a:rPr>
              <a:t>Chigateri,Shraddha. 2018. ‘Domestic Work in Delhi: Strategizing for WIEGO’s F</a:t>
            </a:r>
            <a:r>
              <a:rPr lang="en-IN" sz="1000" dirty="0">
                <a:latin typeface="+mn-lt"/>
              </a:rPr>
              <a:t>o</a:t>
            </a:r>
            <a:r>
              <a:rPr lang="en" sz="1000" dirty="0">
                <a:latin typeface="+mn-lt"/>
              </a:rPr>
              <a:t>cal Cities Project. (unpublished)</a:t>
            </a:r>
          </a:p>
          <a:p>
            <a:pPr marL="0" lvl="0" indent="0" algn="l" rtl="0">
              <a:spcBef>
                <a:spcPts val="0"/>
              </a:spcBef>
              <a:spcAft>
                <a:spcPts val="0"/>
              </a:spcAft>
              <a:buNone/>
            </a:pPr>
            <a:r>
              <a:rPr lang="en-US" sz="1000" dirty="0">
                <a:latin typeface="+mn-lt"/>
              </a:rPr>
              <a:t>Bhattacharya, </a:t>
            </a:r>
            <a:r>
              <a:rPr lang="en-US" sz="1000" dirty="0" err="1">
                <a:latin typeface="+mn-lt"/>
              </a:rPr>
              <a:t>Shrayana</a:t>
            </a:r>
            <a:r>
              <a:rPr lang="en-US" sz="1000" dirty="0">
                <a:latin typeface="+mn-lt"/>
              </a:rPr>
              <a:t>. 2009. ‘Report on Urban Poor Livelihoods: Domestic Workers in Delhi’. New Delhi: Institute of Social Studies Trust.</a:t>
            </a:r>
          </a:p>
          <a:p>
            <a:pPr marL="0" lvl="0" indent="0" algn="l" rtl="0">
              <a:spcBef>
                <a:spcPts val="0"/>
              </a:spcBef>
              <a:spcAft>
                <a:spcPts val="0"/>
              </a:spcAft>
              <a:buNone/>
            </a:pPr>
            <a:r>
              <a:rPr lang="en-US" sz="1000" dirty="0">
                <a:latin typeface="+mn-lt"/>
              </a:rPr>
              <a:t>IGSSS (forthcoming). ‘Domestic Workers in India: Understanding Context, Issues &amp; Challenges.’ </a:t>
            </a:r>
          </a:p>
          <a:p>
            <a:pPr marL="0" lvl="0" indent="0" algn="l" rtl="0">
              <a:spcBef>
                <a:spcPts val="0"/>
              </a:spcBef>
              <a:spcAft>
                <a:spcPts val="0"/>
              </a:spcAft>
              <a:buNone/>
            </a:pPr>
            <a:r>
              <a:rPr lang="en-US" sz="1000" dirty="0">
                <a:latin typeface="+mn-lt"/>
              </a:rPr>
              <a:t>Mehrotra, Surabhi Tandon. 2010. ‘Domestic Workers: Conditions, Rights and Responsibilities - A Study of Part-Time Domestic Workers in Delhi’. New Delhi: </a:t>
            </a:r>
            <a:r>
              <a:rPr lang="en-US" sz="1000" dirty="0" err="1">
                <a:latin typeface="+mn-lt"/>
              </a:rPr>
              <a:t>Jagori</a:t>
            </a:r>
            <a:r>
              <a:rPr lang="en-US" sz="1000" dirty="0">
                <a:latin typeface="+mn-lt"/>
              </a:rPr>
              <a:t>.</a:t>
            </a:r>
          </a:p>
          <a:p>
            <a:pPr marL="0" lvl="0" indent="0" algn="l" rtl="0">
              <a:spcBef>
                <a:spcPts val="0"/>
              </a:spcBef>
              <a:spcAft>
                <a:spcPts val="0"/>
              </a:spcAft>
              <a:buNone/>
            </a:pPr>
            <a:r>
              <a:rPr lang="en-US" sz="1000" dirty="0">
                <a:latin typeface="+mn-lt"/>
              </a:rPr>
              <a:t>WIEGO (forthcoming); ‘Domestic Workers, Social Protection and Access to Services in India: Downloading Costs onto the Working Poor’.</a:t>
            </a:r>
            <a:endParaRPr lang="en" sz="1000" dirty="0">
              <a:latin typeface="+mn-l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762</TotalTime>
  <Words>1201</Words>
  <Application>Microsoft Office PowerPoint</Application>
  <PresentationFormat>Custom</PresentationFormat>
  <Paragraphs>85</Paragraphs>
  <Slides>4</Slides>
  <Notes>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vt:i4>
      </vt:variant>
    </vt:vector>
  </HeadingPairs>
  <TitlesOfParts>
    <vt:vector size="6" baseType="lpstr">
      <vt:lpstr>Arial</vt:lpstr>
      <vt:lpstr>Simple Light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Malavika Narayan</cp:lastModifiedBy>
  <cp:revision>24</cp:revision>
  <dcterms:modified xsi:type="dcterms:W3CDTF">2020-11-09T07:21:19Z</dcterms:modified>
</cp:coreProperties>
</file>